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7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swald" pitchFamily="2" charset="77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A4187387-0F6C-48C3-9DFE-F2A196DB9CF1}">
          <p14:sldIdLst/>
        </p14:section>
        <p14:section name="Untitled Section" id="{06B2F1E5-928B-4A9F-A9E5-9D1400731692}">
          <p14:sldIdLst>
            <p14:sldId id="256"/>
            <p14:sldId id="257"/>
            <p14:sldId id="258"/>
            <p14:sldId id="259"/>
            <p14:sldId id="270"/>
            <p14:sldId id="261"/>
            <p14:sldId id="27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3" autoAdjust="0"/>
    <p:restoredTop sz="94626"/>
  </p:normalViewPr>
  <p:slideViewPr>
    <p:cSldViewPr snapToGrid="0">
      <p:cViewPr varScale="1">
        <p:scale>
          <a:sx n="140" d="100"/>
          <a:sy n="140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9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7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9" name="Google Shape;289;p7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0" name="Google Shape;290;p7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1" name="Google Shape;291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2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591026" y="3949337"/>
            <a:ext cx="7451025" cy="1481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WEB CRAWLING &amp; ANALYSIS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D60E16-1A9A-9A46-8C8E-2E63FCCFABB2}"/>
              </a:ext>
            </a:extLst>
          </p:cNvPr>
          <p:cNvSpPr txBox="1"/>
          <p:nvPr/>
        </p:nvSpPr>
        <p:spPr>
          <a:xfrm>
            <a:off x="64736" y="186117"/>
            <a:ext cx="54621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  <a:latin typeface="Oswald"/>
                <a:sym typeface="Oswald"/>
              </a:rPr>
              <a:t>MSIS 615 Business Programming (Fall 21)</a:t>
            </a:r>
          </a:p>
          <a:p>
            <a:r>
              <a:rPr lang="en-GB" b="1" dirty="0">
                <a:solidFill>
                  <a:schemeClr val="accent2"/>
                </a:solidFill>
                <a:latin typeface="Oswald"/>
                <a:sym typeface="Oswald"/>
              </a:rPr>
              <a:t>Final Project A</a:t>
            </a:r>
            <a:endParaRPr lang="en-US" b="1" dirty="0">
              <a:solidFill>
                <a:schemeClr val="accent2"/>
              </a:solidFill>
              <a:latin typeface="Oswald"/>
              <a:sym typeface="Oswald"/>
            </a:endParaRPr>
          </a:p>
          <a:p>
            <a:endParaRPr lang="en-US" sz="2000" b="1" dirty="0">
              <a:solidFill>
                <a:schemeClr val="accent1"/>
              </a:solidFill>
              <a:latin typeface="Oswald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Oswald"/>
              </a:rPr>
              <a:t>by:</a:t>
            </a:r>
            <a:br>
              <a:rPr lang="en-US" sz="2000" b="1" dirty="0">
                <a:solidFill>
                  <a:schemeClr val="accent1"/>
                </a:solidFill>
                <a:latin typeface="Oswald"/>
              </a:rPr>
            </a:br>
            <a:r>
              <a:rPr lang="en-US" b="1" dirty="0">
                <a:solidFill>
                  <a:schemeClr val="accent1"/>
                </a:solidFill>
                <a:latin typeface="Oswald"/>
                <a:sym typeface="Oswald"/>
              </a:rPr>
              <a:t>Alisha</a:t>
            </a:r>
            <a:r>
              <a:rPr lang="en-US" b="1" dirty="0">
                <a:solidFill>
                  <a:schemeClr val="accent1"/>
                </a:solidFill>
                <a:latin typeface="Oswald"/>
              </a:rPr>
              <a:t> Warke</a:t>
            </a:r>
            <a:endParaRPr lang="en-US" sz="2000" b="1" dirty="0">
              <a:solidFill>
                <a:schemeClr val="accent1"/>
              </a:solidFill>
              <a:latin typeface="Oswald"/>
            </a:endParaRPr>
          </a:p>
        </p:txBody>
      </p:sp>
      <p:sp>
        <p:nvSpPr>
          <p:cNvPr id="7" name="Google Shape;1246;p48">
            <a:extLst>
              <a:ext uri="{FF2B5EF4-FFF2-40B4-BE49-F238E27FC236}">
                <a16:creationId xmlns:a16="http://schemas.microsoft.com/office/drawing/2014/main" id="{B4910EE5-D7C3-DE44-A6E7-33A8C2A16D29}"/>
              </a:ext>
            </a:extLst>
          </p:cNvPr>
          <p:cNvSpPr/>
          <p:nvPr/>
        </p:nvSpPr>
        <p:spPr>
          <a:xfrm>
            <a:off x="3683357" y="2200381"/>
            <a:ext cx="4302277" cy="2174301"/>
          </a:xfrm>
          <a:custGeom>
            <a:avLst/>
            <a:gdLst/>
            <a:ahLst/>
            <a:cxnLst/>
            <a:rect l="l" t="t" r="r" b="b"/>
            <a:pathLst>
              <a:path w="18806" h="13361" extrusionOk="0">
                <a:moveTo>
                  <a:pt x="10062" y="1344"/>
                </a:moveTo>
                <a:lnTo>
                  <a:pt x="10673" y="1368"/>
                </a:lnTo>
                <a:lnTo>
                  <a:pt x="11699" y="1442"/>
                </a:lnTo>
                <a:lnTo>
                  <a:pt x="12529" y="1564"/>
                </a:lnTo>
                <a:lnTo>
                  <a:pt x="13164" y="1686"/>
                </a:lnTo>
                <a:lnTo>
                  <a:pt x="13628" y="1808"/>
                </a:lnTo>
                <a:lnTo>
                  <a:pt x="13946" y="1906"/>
                </a:lnTo>
                <a:lnTo>
                  <a:pt x="14166" y="2003"/>
                </a:lnTo>
                <a:lnTo>
                  <a:pt x="14214" y="2052"/>
                </a:lnTo>
                <a:lnTo>
                  <a:pt x="14288" y="2174"/>
                </a:lnTo>
                <a:lnTo>
                  <a:pt x="14459" y="2638"/>
                </a:lnTo>
                <a:lnTo>
                  <a:pt x="14678" y="3273"/>
                </a:lnTo>
                <a:lnTo>
                  <a:pt x="14898" y="4006"/>
                </a:lnTo>
                <a:lnTo>
                  <a:pt x="15313" y="5374"/>
                </a:lnTo>
                <a:lnTo>
                  <a:pt x="15484" y="5984"/>
                </a:lnTo>
                <a:lnTo>
                  <a:pt x="15460" y="6033"/>
                </a:lnTo>
                <a:lnTo>
                  <a:pt x="15411" y="6106"/>
                </a:lnTo>
                <a:lnTo>
                  <a:pt x="15313" y="6180"/>
                </a:lnTo>
                <a:lnTo>
                  <a:pt x="15167" y="6277"/>
                </a:lnTo>
                <a:lnTo>
                  <a:pt x="14972" y="6399"/>
                </a:lnTo>
                <a:lnTo>
                  <a:pt x="14727" y="6522"/>
                </a:lnTo>
                <a:lnTo>
                  <a:pt x="14410" y="6619"/>
                </a:lnTo>
                <a:lnTo>
                  <a:pt x="14068" y="6741"/>
                </a:lnTo>
                <a:lnTo>
                  <a:pt x="13677" y="6864"/>
                </a:lnTo>
                <a:lnTo>
                  <a:pt x="13213" y="6986"/>
                </a:lnTo>
                <a:lnTo>
                  <a:pt x="12725" y="7083"/>
                </a:lnTo>
                <a:lnTo>
                  <a:pt x="12163" y="7181"/>
                </a:lnTo>
                <a:lnTo>
                  <a:pt x="11552" y="7254"/>
                </a:lnTo>
                <a:lnTo>
                  <a:pt x="10893" y="7303"/>
                </a:lnTo>
                <a:lnTo>
                  <a:pt x="10185" y="7352"/>
                </a:lnTo>
                <a:lnTo>
                  <a:pt x="8622" y="7352"/>
                </a:lnTo>
                <a:lnTo>
                  <a:pt x="7913" y="7303"/>
                </a:lnTo>
                <a:lnTo>
                  <a:pt x="7254" y="7254"/>
                </a:lnTo>
                <a:lnTo>
                  <a:pt x="6643" y="7181"/>
                </a:lnTo>
                <a:lnTo>
                  <a:pt x="6082" y="7083"/>
                </a:lnTo>
                <a:lnTo>
                  <a:pt x="5593" y="6986"/>
                </a:lnTo>
                <a:lnTo>
                  <a:pt x="5129" y="6864"/>
                </a:lnTo>
                <a:lnTo>
                  <a:pt x="4738" y="6741"/>
                </a:lnTo>
                <a:lnTo>
                  <a:pt x="4396" y="6619"/>
                </a:lnTo>
                <a:lnTo>
                  <a:pt x="4079" y="6522"/>
                </a:lnTo>
                <a:lnTo>
                  <a:pt x="3835" y="6399"/>
                </a:lnTo>
                <a:lnTo>
                  <a:pt x="3639" y="6277"/>
                </a:lnTo>
                <a:lnTo>
                  <a:pt x="3493" y="6180"/>
                </a:lnTo>
                <a:lnTo>
                  <a:pt x="3395" y="6106"/>
                </a:lnTo>
                <a:lnTo>
                  <a:pt x="3346" y="6033"/>
                </a:lnTo>
                <a:lnTo>
                  <a:pt x="3322" y="5984"/>
                </a:lnTo>
                <a:lnTo>
                  <a:pt x="3493" y="5374"/>
                </a:lnTo>
                <a:lnTo>
                  <a:pt x="3908" y="4006"/>
                </a:lnTo>
                <a:lnTo>
                  <a:pt x="4128" y="3273"/>
                </a:lnTo>
                <a:lnTo>
                  <a:pt x="4347" y="2638"/>
                </a:lnTo>
                <a:lnTo>
                  <a:pt x="4518" y="2174"/>
                </a:lnTo>
                <a:lnTo>
                  <a:pt x="4592" y="2052"/>
                </a:lnTo>
                <a:lnTo>
                  <a:pt x="4641" y="2003"/>
                </a:lnTo>
                <a:lnTo>
                  <a:pt x="4860" y="1906"/>
                </a:lnTo>
                <a:lnTo>
                  <a:pt x="5178" y="1808"/>
                </a:lnTo>
                <a:lnTo>
                  <a:pt x="5642" y="1686"/>
                </a:lnTo>
                <a:lnTo>
                  <a:pt x="6277" y="1564"/>
                </a:lnTo>
                <a:lnTo>
                  <a:pt x="7107" y="1442"/>
                </a:lnTo>
                <a:lnTo>
                  <a:pt x="8133" y="1368"/>
                </a:lnTo>
                <a:lnTo>
                  <a:pt x="8744" y="1344"/>
                </a:lnTo>
                <a:close/>
                <a:moveTo>
                  <a:pt x="11919" y="9916"/>
                </a:moveTo>
                <a:lnTo>
                  <a:pt x="12016" y="9941"/>
                </a:lnTo>
                <a:lnTo>
                  <a:pt x="12090" y="9990"/>
                </a:lnTo>
                <a:lnTo>
                  <a:pt x="12138" y="10063"/>
                </a:lnTo>
                <a:lnTo>
                  <a:pt x="12163" y="10161"/>
                </a:lnTo>
                <a:lnTo>
                  <a:pt x="12138" y="10258"/>
                </a:lnTo>
                <a:lnTo>
                  <a:pt x="12090" y="10332"/>
                </a:lnTo>
                <a:lnTo>
                  <a:pt x="12016" y="10380"/>
                </a:lnTo>
                <a:lnTo>
                  <a:pt x="11919" y="10405"/>
                </a:lnTo>
                <a:lnTo>
                  <a:pt x="6887" y="10405"/>
                </a:lnTo>
                <a:lnTo>
                  <a:pt x="6790" y="10380"/>
                </a:lnTo>
                <a:lnTo>
                  <a:pt x="6717" y="10332"/>
                </a:lnTo>
                <a:lnTo>
                  <a:pt x="6668" y="10258"/>
                </a:lnTo>
                <a:lnTo>
                  <a:pt x="6643" y="10161"/>
                </a:lnTo>
                <a:lnTo>
                  <a:pt x="6668" y="10063"/>
                </a:lnTo>
                <a:lnTo>
                  <a:pt x="6717" y="9990"/>
                </a:lnTo>
                <a:lnTo>
                  <a:pt x="6790" y="9941"/>
                </a:lnTo>
                <a:lnTo>
                  <a:pt x="6887" y="9916"/>
                </a:lnTo>
                <a:close/>
                <a:moveTo>
                  <a:pt x="11626" y="10991"/>
                </a:moveTo>
                <a:lnTo>
                  <a:pt x="11723" y="11015"/>
                </a:lnTo>
                <a:lnTo>
                  <a:pt x="11797" y="11064"/>
                </a:lnTo>
                <a:lnTo>
                  <a:pt x="11845" y="11138"/>
                </a:lnTo>
                <a:lnTo>
                  <a:pt x="11870" y="11235"/>
                </a:lnTo>
                <a:lnTo>
                  <a:pt x="11845" y="11333"/>
                </a:lnTo>
                <a:lnTo>
                  <a:pt x="11797" y="11406"/>
                </a:lnTo>
                <a:lnTo>
                  <a:pt x="11723" y="11455"/>
                </a:lnTo>
                <a:lnTo>
                  <a:pt x="11626" y="11479"/>
                </a:lnTo>
                <a:lnTo>
                  <a:pt x="7181" y="11479"/>
                </a:lnTo>
                <a:lnTo>
                  <a:pt x="7083" y="11455"/>
                </a:lnTo>
                <a:lnTo>
                  <a:pt x="7010" y="11406"/>
                </a:lnTo>
                <a:lnTo>
                  <a:pt x="6961" y="11333"/>
                </a:lnTo>
                <a:lnTo>
                  <a:pt x="6936" y="11235"/>
                </a:lnTo>
                <a:lnTo>
                  <a:pt x="6961" y="11138"/>
                </a:lnTo>
                <a:lnTo>
                  <a:pt x="7010" y="11064"/>
                </a:lnTo>
                <a:lnTo>
                  <a:pt x="7083" y="11015"/>
                </a:lnTo>
                <a:lnTo>
                  <a:pt x="7181" y="10991"/>
                </a:lnTo>
                <a:close/>
                <a:moveTo>
                  <a:pt x="4152" y="9110"/>
                </a:moveTo>
                <a:lnTo>
                  <a:pt x="4299" y="9159"/>
                </a:lnTo>
                <a:lnTo>
                  <a:pt x="4470" y="9208"/>
                </a:lnTo>
                <a:lnTo>
                  <a:pt x="4616" y="9281"/>
                </a:lnTo>
                <a:lnTo>
                  <a:pt x="4763" y="9379"/>
                </a:lnTo>
                <a:lnTo>
                  <a:pt x="4885" y="9501"/>
                </a:lnTo>
                <a:lnTo>
                  <a:pt x="5129" y="9745"/>
                </a:lnTo>
                <a:lnTo>
                  <a:pt x="5324" y="10039"/>
                </a:lnTo>
                <a:lnTo>
                  <a:pt x="5471" y="10332"/>
                </a:lnTo>
                <a:lnTo>
                  <a:pt x="5569" y="10649"/>
                </a:lnTo>
                <a:lnTo>
                  <a:pt x="5593" y="10796"/>
                </a:lnTo>
                <a:lnTo>
                  <a:pt x="5593" y="10918"/>
                </a:lnTo>
                <a:lnTo>
                  <a:pt x="5593" y="11064"/>
                </a:lnTo>
                <a:lnTo>
                  <a:pt x="5569" y="11162"/>
                </a:lnTo>
                <a:lnTo>
                  <a:pt x="5520" y="11260"/>
                </a:lnTo>
                <a:lnTo>
                  <a:pt x="5471" y="11357"/>
                </a:lnTo>
                <a:lnTo>
                  <a:pt x="5398" y="11431"/>
                </a:lnTo>
                <a:lnTo>
                  <a:pt x="5324" y="11504"/>
                </a:lnTo>
                <a:lnTo>
                  <a:pt x="5129" y="11602"/>
                </a:lnTo>
                <a:lnTo>
                  <a:pt x="4885" y="11675"/>
                </a:lnTo>
                <a:lnTo>
                  <a:pt x="4616" y="11699"/>
                </a:lnTo>
                <a:lnTo>
                  <a:pt x="4299" y="11724"/>
                </a:lnTo>
                <a:lnTo>
                  <a:pt x="3981" y="11724"/>
                </a:lnTo>
                <a:lnTo>
                  <a:pt x="3639" y="11699"/>
                </a:lnTo>
                <a:lnTo>
                  <a:pt x="3346" y="11626"/>
                </a:lnTo>
                <a:lnTo>
                  <a:pt x="3077" y="11504"/>
                </a:lnTo>
                <a:lnTo>
                  <a:pt x="2833" y="11333"/>
                </a:lnTo>
                <a:lnTo>
                  <a:pt x="2638" y="11162"/>
                </a:lnTo>
                <a:lnTo>
                  <a:pt x="2467" y="10918"/>
                </a:lnTo>
                <a:lnTo>
                  <a:pt x="2418" y="10820"/>
                </a:lnTo>
                <a:lnTo>
                  <a:pt x="2394" y="10674"/>
                </a:lnTo>
                <a:lnTo>
                  <a:pt x="2369" y="10551"/>
                </a:lnTo>
                <a:lnTo>
                  <a:pt x="2345" y="10429"/>
                </a:lnTo>
                <a:lnTo>
                  <a:pt x="2369" y="10283"/>
                </a:lnTo>
                <a:lnTo>
                  <a:pt x="2394" y="10161"/>
                </a:lnTo>
                <a:lnTo>
                  <a:pt x="2418" y="10039"/>
                </a:lnTo>
                <a:lnTo>
                  <a:pt x="2467" y="9916"/>
                </a:lnTo>
                <a:lnTo>
                  <a:pt x="2638" y="9697"/>
                </a:lnTo>
                <a:lnTo>
                  <a:pt x="2833" y="9501"/>
                </a:lnTo>
                <a:lnTo>
                  <a:pt x="3077" y="9330"/>
                </a:lnTo>
                <a:lnTo>
                  <a:pt x="3346" y="9208"/>
                </a:lnTo>
                <a:lnTo>
                  <a:pt x="3639" y="9135"/>
                </a:lnTo>
                <a:lnTo>
                  <a:pt x="3981" y="9110"/>
                </a:lnTo>
                <a:close/>
                <a:moveTo>
                  <a:pt x="14825" y="9110"/>
                </a:moveTo>
                <a:lnTo>
                  <a:pt x="15167" y="9135"/>
                </a:lnTo>
                <a:lnTo>
                  <a:pt x="15460" y="9208"/>
                </a:lnTo>
                <a:lnTo>
                  <a:pt x="15729" y="9330"/>
                </a:lnTo>
                <a:lnTo>
                  <a:pt x="15973" y="9501"/>
                </a:lnTo>
                <a:lnTo>
                  <a:pt x="16168" y="9697"/>
                </a:lnTo>
                <a:lnTo>
                  <a:pt x="16339" y="9916"/>
                </a:lnTo>
                <a:lnTo>
                  <a:pt x="16388" y="10039"/>
                </a:lnTo>
                <a:lnTo>
                  <a:pt x="16412" y="10161"/>
                </a:lnTo>
                <a:lnTo>
                  <a:pt x="16437" y="10283"/>
                </a:lnTo>
                <a:lnTo>
                  <a:pt x="16461" y="10429"/>
                </a:lnTo>
                <a:lnTo>
                  <a:pt x="16437" y="10551"/>
                </a:lnTo>
                <a:lnTo>
                  <a:pt x="16412" y="10674"/>
                </a:lnTo>
                <a:lnTo>
                  <a:pt x="16388" y="10820"/>
                </a:lnTo>
                <a:lnTo>
                  <a:pt x="16339" y="10918"/>
                </a:lnTo>
                <a:lnTo>
                  <a:pt x="16168" y="11162"/>
                </a:lnTo>
                <a:lnTo>
                  <a:pt x="15973" y="11333"/>
                </a:lnTo>
                <a:lnTo>
                  <a:pt x="15729" y="11504"/>
                </a:lnTo>
                <a:lnTo>
                  <a:pt x="15460" y="11626"/>
                </a:lnTo>
                <a:lnTo>
                  <a:pt x="15167" y="11699"/>
                </a:lnTo>
                <a:lnTo>
                  <a:pt x="14825" y="11724"/>
                </a:lnTo>
                <a:lnTo>
                  <a:pt x="14507" y="11724"/>
                </a:lnTo>
                <a:lnTo>
                  <a:pt x="14190" y="11699"/>
                </a:lnTo>
                <a:lnTo>
                  <a:pt x="13921" y="11675"/>
                </a:lnTo>
                <a:lnTo>
                  <a:pt x="13677" y="11602"/>
                </a:lnTo>
                <a:lnTo>
                  <a:pt x="13482" y="11504"/>
                </a:lnTo>
                <a:lnTo>
                  <a:pt x="13408" y="11431"/>
                </a:lnTo>
                <a:lnTo>
                  <a:pt x="13335" y="11357"/>
                </a:lnTo>
                <a:lnTo>
                  <a:pt x="13286" y="11260"/>
                </a:lnTo>
                <a:lnTo>
                  <a:pt x="13237" y="11162"/>
                </a:lnTo>
                <a:lnTo>
                  <a:pt x="13213" y="11064"/>
                </a:lnTo>
                <a:lnTo>
                  <a:pt x="13213" y="10918"/>
                </a:lnTo>
                <a:lnTo>
                  <a:pt x="13213" y="10796"/>
                </a:lnTo>
                <a:lnTo>
                  <a:pt x="13237" y="10649"/>
                </a:lnTo>
                <a:lnTo>
                  <a:pt x="13335" y="10332"/>
                </a:lnTo>
                <a:lnTo>
                  <a:pt x="13482" y="10039"/>
                </a:lnTo>
                <a:lnTo>
                  <a:pt x="13677" y="9745"/>
                </a:lnTo>
                <a:lnTo>
                  <a:pt x="13921" y="9501"/>
                </a:lnTo>
                <a:lnTo>
                  <a:pt x="14043" y="9379"/>
                </a:lnTo>
                <a:lnTo>
                  <a:pt x="14190" y="9281"/>
                </a:lnTo>
                <a:lnTo>
                  <a:pt x="14337" y="9208"/>
                </a:lnTo>
                <a:lnTo>
                  <a:pt x="14507" y="9159"/>
                </a:lnTo>
                <a:lnTo>
                  <a:pt x="14654" y="9110"/>
                </a:lnTo>
                <a:close/>
                <a:moveTo>
                  <a:pt x="9403" y="1"/>
                </a:moveTo>
                <a:lnTo>
                  <a:pt x="8280" y="25"/>
                </a:lnTo>
                <a:lnTo>
                  <a:pt x="7303" y="74"/>
                </a:lnTo>
                <a:lnTo>
                  <a:pt x="6497" y="147"/>
                </a:lnTo>
                <a:lnTo>
                  <a:pt x="5837" y="220"/>
                </a:lnTo>
                <a:lnTo>
                  <a:pt x="5324" y="318"/>
                </a:lnTo>
                <a:lnTo>
                  <a:pt x="4958" y="391"/>
                </a:lnTo>
                <a:lnTo>
                  <a:pt x="4665" y="440"/>
                </a:lnTo>
                <a:lnTo>
                  <a:pt x="4421" y="538"/>
                </a:lnTo>
                <a:lnTo>
                  <a:pt x="4201" y="660"/>
                </a:lnTo>
                <a:lnTo>
                  <a:pt x="3981" y="807"/>
                </a:lnTo>
                <a:lnTo>
                  <a:pt x="3761" y="978"/>
                </a:lnTo>
                <a:lnTo>
                  <a:pt x="3590" y="1173"/>
                </a:lnTo>
                <a:lnTo>
                  <a:pt x="3419" y="1368"/>
                </a:lnTo>
                <a:lnTo>
                  <a:pt x="3273" y="1588"/>
                </a:lnTo>
                <a:lnTo>
                  <a:pt x="3175" y="1808"/>
                </a:lnTo>
                <a:lnTo>
                  <a:pt x="2272" y="4153"/>
                </a:lnTo>
                <a:lnTo>
                  <a:pt x="928" y="4153"/>
                </a:lnTo>
                <a:lnTo>
                  <a:pt x="831" y="4177"/>
                </a:lnTo>
                <a:lnTo>
                  <a:pt x="733" y="4226"/>
                </a:lnTo>
                <a:lnTo>
                  <a:pt x="635" y="4299"/>
                </a:lnTo>
                <a:lnTo>
                  <a:pt x="464" y="4446"/>
                </a:lnTo>
                <a:lnTo>
                  <a:pt x="293" y="4641"/>
                </a:lnTo>
                <a:lnTo>
                  <a:pt x="171" y="4861"/>
                </a:lnTo>
                <a:lnTo>
                  <a:pt x="73" y="5105"/>
                </a:lnTo>
                <a:lnTo>
                  <a:pt x="25" y="5349"/>
                </a:lnTo>
                <a:lnTo>
                  <a:pt x="0" y="5569"/>
                </a:lnTo>
                <a:lnTo>
                  <a:pt x="25" y="5764"/>
                </a:lnTo>
                <a:lnTo>
                  <a:pt x="73" y="5911"/>
                </a:lnTo>
                <a:lnTo>
                  <a:pt x="171" y="6033"/>
                </a:lnTo>
                <a:lnTo>
                  <a:pt x="293" y="6106"/>
                </a:lnTo>
                <a:lnTo>
                  <a:pt x="464" y="6155"/>
                </a:lnTo>
                <a:lnTo>
                  <a:pt x="635" y="6204"/>
                </a:lnTo>
                <a:lnTo>
                  <a:pt x="1466" y="6204"/>
                </a:lnTo>
                <a:lnTo>
                  <a:pt x="1148" y="7034"/>
                </a:lnTo>
                <a:lnTo>
                  <a:pt x="1002" y="7547"/>
                </a:lnTo>
                <a:lnTo>
                  <a:pt x="879" y="8109"/>
                </a:lnTo>
                <a:lnTo>
                  <a:pt x="782" y="8695"/>
                </a:lnTo>
                <a:lnTo>
                  <a:pt x="757" y="9233"/>
                </a:lnTo>
                <a:lnTo>
                  <a:pt x="757" y="13360"/>
                </a:lnTo>
                <a:lnTo>
                  <a:pt x="18049" y="13360"/>
                </a:lnTo>
                <a:lnTo>
                  <a:pt x="18049" y="9233"/>
                </a:lnTo>
                <a:lnTo>
                  <a:pt x="18024" y="8695"/>
                </a:lnTo>
                <a:lnTo>
                  <a:pt x="17927" y="8109"/>
                </a:lnTo>
                <a:lnTo>
                  <a:pt x="17805" y="7547"/>
                </a:lnTo>
                <a:lnTo>
                  <a:pt x="17658" y="7034"/>
                </a:lnTo>
                <a:lnTo>
                  <a:pt x="17341" y="6204"/>
                </a:lnTo>
                <a:lnTo>
                  <a:pt x="18171" y="6204"/>
                </a:lnTo>
                <a:lnTo>
                  <a:pt x="18342" y="6155"/>
                </a:lnTo>
                <a:lnTo>
                  <a:pt x="18513" y="6106"/>
                </a:lnTo>
                <a:lnTo>
                  <a:pt x="18635" y="6033"/>
                </a:lnTo>
                <a:lnTo>
                  <a:pt x="18733" y="5911"/>
                </a:lnTo>
                <a:lnTo>
                  <a:pt x="18782" y="5764"/>
                </a:lnTo>
                <a:lnTo>
                  <a:pt x="18806" y="5569"/>
                </a:lnTo>
                <a:lnTo>
                  <a:pt x="18782" y="5349"/>
                </a:lnTo>
                <a:lnTo>
                  <a:pt x="18733" y="5105"/>
                </a:lnTo>
                <a:lnTo>
                  <a:pt x="18635" y="4861"/>
                </a:lnTo>
                <a:lnTo>
                  <a:pt x="18513" y="4641"/>
                </a:lnTo>
                <a:lnTo>
                  <a:pt x="18342" y="4446"/>
                </a:lnTo>
                <a:lnTo>
                  <a:pt x="18171" y="4299"/>
                </a:lnTo>
                <a:lnTo>
                  <a:pt x="18073" y="4226"/>
                </a:lnTo>
                <a:lnTo>
                  <a:pt x="17976" y="4177"/>
                </a:lnTo>
                <a:lnTo>
                  <a:pt x="17878" y="4153"/>
                </a:lnTo>
                <a:lnTo>
                  <a:pt x="16535" y="4153"/>
                </a:lnTo>
                <a:lnTo>
                  <a:pt x="15631" y="1808"/>
                </a:lnTo>
                <a:lnTo>
                  <a:pt x="15533" y="1588"/>
                </a:lnTo>
                <a:lnTo>
                  <a:pt x="15387" y="1368"/>
                </a:lnTo>
                <a:lnTo>
                  <a:pt x="15216" y="1173"/>
                </a:lnTo>
                <a:lnTo>
                  <a:pt x="15045" y="978"/>
                </a:lnTo>
                <a:lnTo>
                  <a:pt x="14825" y="807"/>
                </a:lnTo>
                <a:lnTo>
                  <a:pt x="14605" y="660"/>
                </a:lnTo>
                <a:lnTo>
                  <a:pt x="14385" y="538"/>
                </a:lnTo>
                <a:lnTo>
                  <a:pt x="14141" y="440"/>
                </a:lnTo>
                <a:lnTo>
                  <a:pt x="13848" y="391"/>
                </a:lnTo>
                <a:lnTo>
                  <a:pt x="13482" y="318"/>
                </a:lnTo>
                <a:lnTo>
                  <a:pt x="12969" y="220"/>
                </a:lnTo>
                <a:lnTo>
                  <a:pt x="12309" y="147"/>
                </a:lnTo>
                <a:lnTo>
                  <a:pt x="11503" y="74"/>
                </a:lnTo>
                <a:lnTo>
                  <a:pt x="10527" y="25"/>
                </a:lnTo>
                <a:lnTo>
                  <a:pt x="9403" y="1"/>
                </a:lnTo>
                <a:close/>
              </a:path>
            </a:pathLst>
          </a:custGeom>
          <a:solidFill>
            <a:srgbClr val="28324A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58C49-0D3D-6846-993F-47C5AA50BAEC}"/>
              </a:ext>
            </a:extLst>
          </p:cNvPr>
          <p:cNvSpPr txBox="1"/>
          <p:nvPr/>
        </p:nvSpPr>
        <p:spPr>
          <a:xfrm>
            <a:off x="4572000" y="2515739"/>
            <a:ext cx="3574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swald"/>
                <a:sym typeface="Oswald"/>
              </a:rPr>
              <a:t>CARVANA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81"/>
    </mc:Choice>
    <mc:Fallback xmlns="">
      <p:transition advTm="10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464;p13">
            <a:extLst>
              <a:ext uri="{FF2B5EF4-FFF2-40B4-BE49-F238E27FC236}">
                <a16:creationId xmlns:a16="http://schemas.microsoft.com/office/drawing/2014/main" id="{54981AF9-CBF5-4843-A064-DBE9375E7EDF}"/>
              </a:ext>
            </a:extLst>
          </p:cNvPr>
          <p:cNvSpPr txBox="1">
            <a:spLocks/>
          </p:cNvSpPr>
          <p:nvPr/>
        </p:nvSpPr>
        <p:spPr>
          <a:xfrm>
            <a:off x="1311792" y="92735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Box Plot (Price VS Trim)</a:t>
            </a:r>
            <a:endParaRPr lang="en-US" dirty="0"/>
          </a:p>
        </p:txBody>
      </p:sp>
      <p:pic>
        <p:nvPicPr>
          <p:cNvPr id="9" name="Picture 8" descr="Chart, waterfall chart, box and whisker chart&#10;&#10;Description automatically generated">
            <a:extLst>
              <a:ext uri="{FF2B5EF4-FFF2-40B4-BE49-F238E27FC236}">
                <a16:creationId xmlns:a16="http://schemas.microsoft.com/office/drawing/2014/main" id="{5C7E45B0-CB74-4340-B710-FB90801124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06"/>
          <a:stretch/>
        </p:blipFill>
        <p:spPr>
          <a:xfrm>
            <a:off x="1221640" y="795866"/>
            <a:ext cx="6691730" cy="4030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007049E-E709-44C4-93F8-9DC34DF4DF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384" y="613442"/>
            <a:ext cx="7833229" cy="3916615"/>
          </a:xfrm>
          <a:prstGeom prst="rect">
            <a:avLst/>
          </a:prstGeom>
        </p:spPr>
      </p:pic>
      <p:sp>
        <p:nvSpPr>
          <p:cNvPr id="13" name="Google Shape;464;p13">
            <a:extLst>
              <a:ext uri="{FF2B5EF4-FFF2-40B4-BE49-F238E27FC236}">
                <a16:creationId xmlns:a16="http://schemas.microsoft.com/office/drawing/2014/main" id="{5865EF5F-3381-6E4D-845C-2167EDFC1B63}"/>
              </a:ext>
            </a:extLst>
          </p:cNvPr>
          <p:cNvSpPr txBox="1">
            <a:spLocks/>
          </p:cNvSpPr>
          <p:nvPr/>
        </p:nvSpPr>
        <p:spPr>
          <a:xfrm>
            <a:off x="1316285" y="70441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Bar Plot (Price VS Year)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3178FC6-606B-452F-BAF7-DAE7EB2B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5" y="583028"/>
            <a:ext cx="7954887" cy="39774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516C9-C4D3-4873-95AC-CE87B08DA1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9" name="Google Shape;464;p13">
            <a:extLst>
              <a:ext uri="{FF2B5EF4-FFF2-40B4-BE49-F238E27FC236}">
                <a16:creationId xmlns:a16="http://schemas.microsoft.com/office/drawing/2014/main" id="{913018E7-94BB-1E40-AFA9-F109BE874B75}"/>
              </a:ext>
            </a:extLst>
          </p:cNvPr>
          <p:cNvSpPr txBox="1">
            <a:spLocks/>
          </p:cNvSpPr>
          <p:nvPr/>
        </p:nvSpPr>
        <p:spPr>
          <a:xfrm>
            <a:off x="1316285" y="117094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Box Plot (Price VS Year)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81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F1FE01-6D7D-4C13-8A3A-FE9C8CEF7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5DC3405-E028-4A4C-AAF3-1355D33F3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923" t="11877" r="18222"/>
          <a:stretch/>
        </p:blipFill>
        <p:spPr>
          <a:xfrm>
            <a:off x="2232246" y="479018"/>
            <a:ext cx="5595466" cy="4664482"/>
          </a:xfrm>
          <a:prstGeom prst="rect">
            <a:avLst/>
          </a:prstGeom>
        </p:spPr>
      </p:pic>
      <p:sp>
        <p:nvSpPr>
          <p:cNvPr id="10" name="Google Shape;464;p13">
            <a:extLst>
              <a:ext uri="{FF2B5EF4-FFF2-40B4-BE49-F238E27FC236}">
                <a16:creationId xmlns:a16="http://schemas.microsoft.com/office/drawing/2014/main" id="{11BA3886-5A1F-8244-B57E-715774F47A41}"/>
              </a:ext>
            </a:extLst>
          </p:cNvPr>
          <p:cNvSpPr txBox="1">
            <a:spLocks/>
          </p:cNvSpPr>
          <p:nvPr/>
        </p:nvSpPr>
        <p:spPr>
          <a:xfrm>
            <a:off x="1316287" y="135755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Pie Chart for Trim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87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3671-6978-4C2D-95EB-00D152A4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193934"/>
            <a:ext cx="6996600" cy="565123"/>
          </a:xfrm>
        </p:spPr>
        <p:txBody>
          <a:bodyPr/>
          <a:lstStyle/>
          <a:p>
            <a:r>
              <a:rPr lang="en-US" sz="4000" dirty="0"/>
              <a:t>LINEAR REGRESSION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EFCAB1-6900-4D6A-B85B-7734C24B05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375783-D137-4872-B7AE-0DF29954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7" y="956220"/>
            <a:ext cx="3231060" cy="323106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F381BB-E6D5-4488-8F66-8F89B54C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13" y="1828125"/>
            <a:ext cx="5151426" cy="1167552"/>
          </a:xfrm>
          <a:prstGeom prst="rect">
            <a:avLst/>
          </a:prstGeom>
        </p:spPr>
      </p:pic>
      <p:grpSp>
        <p:nvGrpSpPr>
          <p:cNvPr id="6" name="Google Shape;1158;p48">
            <a:extLst>
              <a:ext uri="{FF2B5EF4-FFF2-40B4-BE49-F238E27FC236}">
                <a16:creationId xmlns:a16="http://schemas.microsoft.com/office/drawing/2014/main" id="{51AEBBB9-0E43-294B-9521-C14C88C75201}"/>
              </a:ext>
            </a:extLst>
          </p:cNvPr>
          <p:cNvGrpSpPr/>
          <p:nvPr/>
        </p:nvGrpSpPr>
        <p:grpSpPr>
          <a:xfrm>
            <a:off x="3639053" y="3078950"/>
            <a:ext cx="351204" cy="324661"/>
            <a:chOff x="5975075" y="2327500"/>
            <a:chExt cx="420100" cy="388350"/>
          </a:xfrm>
        </p:grpSpPr>
        <p:sp>
          <p:nvSpPr>
            <p:cNvPr id="7" name="Google Shape;1159;p48">
              <a:extLst>
                <a:ext uri="{FF2B5EF4-FFF2-40B4-BE49-F238E27FC236}">
                  <a16:creationId xmlns:a16="http://schemas.microsoft.com/office/drawing/2014/main" id="{390FF84F-85CB-504B-9305-4B4650C5455C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28324A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0;p48">
              <a:extLst>
                <a:ext uri="{FF2B5EF4-FFF2-40B4-BE49-F238E27FC236}">
                  <a16:creationId xmlns:a16="http://schemas.microsoft.com/office/drawing/2014/main" id="{8D6B216E-F906-434F-B027-566836F92443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28324A">
                <a:alpha val="48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8628638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02EE-0070-4F57-9367-BF3B7074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36" y="350789"/>
            <a:ext cx="6996600" cy="2375939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3AF8E5-9605-483C-AE45-8EFBFBA81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4" name="Google Shape;1676;p49">
            <a:extLst>
              <a:ext uri="{FF2B5EF4-FFF2-40B4-BE49-F238E27FC236}">
                <a16:creationId xmlns:a16="http://schemas.microsoft.com/office/drawing/2014/main" id="{E277311A-9664-F549-BEBF-B0CB18051DA6}"/>
              </a:ext>
            </a:extLst>
          </p:cNvPr>
          <p:cNvGrpSpPr/>
          <p:nvPr/>
        </p:nvGrpSpPr>
        <p:grpSpPr>
          <a:xfrm>
            <a:off x="3903588" y="838595"/>
            <a:ext cx="1336824" cy="316035"/>
            <a:chOff x="3042485" y="5594633"/>
            <a:chExt cx="2159652" cy="510557"/>
          </a:xfrm>
        </p:grpSpPr>
        <p:sp>
          <p:nvSpPr>
            <p:cNvPr id="5" name="Google Shape;1677;p49">
              <a:extLst>
                <a:ext uri="{FF2B5EF4-FFF2-40B4-BE49-F238E27FC236}">
                  <a16:creationId xmlns:a16="http://schemas.microsoft.com/office/drawing/2014/main" id="{D8ECE5AC-CC11-CD4E-B7A3-C84EE13F5ACB}"/>
                </a:ext>
              </a:extLst>
            </p:cNvPr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678;p49">
              <a:extLst>
                <a:ext uri="{FF2B5EF4-FFF2-40B4-BE49-F238E27FC236}">
                  <a16:creationId xmlns:a16="http://schemas.microsoft.com/office/drawing/2014/main" id="{5F572EEC-7ECD-294A-830B-45A559D5DF1B}"/>
                </a:ext>
              </a:extLst>
            </p:cNvPr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679;p49">
              <a:extLst>
                <a:ext uri="{FF2B5EF4-FFF2-40B4-BE49-F238E27FC236}">
                  <a16:creationId xmlns:a16="http://schemas.microsoft.com/office/drawing/2014/main" id="{BD27A053-39C1-1F49-91BF-B788007E84CB}"/>
                </a:ext>
              </a:extLst>
            </p:cNvPr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680;p49">
              <a:extLst>
                <a:ext uri="{FF2B5EF4-FFF2-40B4-BE49-F238E27FC236}">
                  <a16:creationId xmlns:a16="http://schemas.microsoft.com/office/drawing/2014/main" id="{041A5BEB-AEB8-F741-BC09-E647A1D4D48C}"/>
                </a:ext>
              </a:extLst>
            </p:cNvPr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81;p49">
              <a:extLst>
                <a:ext uri="{FF2B5EF4-FFF2-40B4-BE49-F238E27FC236}">
                  <a16:creationId xmlns:a16="http://schemas.microsoft.com/office/drawing/2014/main" id="{160011A5-558B-544D-89AD-64B869734A37}"/>
                </a:ext>
              </a:extLst>
            </p:cNvPr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82;p49">
              <a:extLst>
                <a:ext uri="{FF2B5EF4-FFF2-40B4-BE49-F238E27FC236}">
                  <a16:creationId xmlns:a16="http://schemas.microsoft.com/office/drawing/2014/main" id="{312EEC01-E087-6040-863F-C5D928ADDF85}"/>
                </a:ext>
              </a:extLst>
            </p:cNvPr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683;p49">
              <a:extLst>
                <a:ext uri="{FF2B5EF4-FFF2-40B4-BE49-F238E27FC236}">
                  <a16:creationId xmlns:a16="http://schemas.microsoft.com/office/drawing/2014/main" id="{3AEB8C53-3865-9246-A4EA-5D07D7B7628F}"/>
                </a:ext>
              </a:extLst>
            </p:cNvPr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84;p49">
              <a:extLst>
                <a:ext uri="{FF2B5EF4-FFF2-40B4-BE49-F238E27FC236}">
                  <a16:creationId xmlns:a16="http://schemas.microsoft.com/office/drawing/2014/main" id="{EF2E2F3A-6745-424E-B4CF-51B494212650}"/>
                </a:ext>
              </a:extLst>
            </p:cNvPr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85;p49">
              <a:extLst>
                <a:ext uri="{FF2B5EF4-FFF2-40B4-BE49-F238E27FC236}">
                  <a16:creationId xmlns:a16="http://schemas.microsoft.com/office/drawing/2014/main" id="{3F0ACA1F-AE35-E14F-9384-59D31335A712}"/>
                </a:ext>
              </a:extLst>
            </p:cNvPr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86;p49">
              <a:extLst>
                <a:ext uri="{FF2B5EF4-FFF2-40B4-BE49-F238E27FC236}">
                  <a16:creationId xmlns:a16="http://schemas.microsoft.com/office/drawing/2014/main" id="{7C53953E-FF80-A443-8BC8-03451482A488}"/>
                </a:ext>
              </a:extLst>
            </p:cNvPr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87;p49">
              <a:extLst>
                <a:ext uri="{FF2B5EF4-FFF2-40B4-BE49-F238E27FC236}">
                  <a16:creationId xmlns:a16="http://schemas.microsoft.com/office/drawing/2014/main" id="{845293C2-F501-2A46-B8E5-016F3293AA3F}"/>
                </a:ext>
              </a:extLst>
            </p:cNvPr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88;p49">
              <a:extLst>
                <a:ext uri="{FF2B5EF4-FFF2-40B4-BE49-F238E27FC236}">
                  <a16:creationId xmlns:a16="http://schemas.microsoft.com/office/drawing/2014/main" id="{125E6DE2-8EC9-0D4E-A9FB-F703DCFD4F0B}"/>
                </a:ext>
              </a:extLst>
            </p:cNvPr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89;p49">
              <a:extLst>
                <a:ext uri="{FF2B5EF4-FFF2-40B4-BE49-F238E27FC236}">
                  <a16:creationId xmlns:a16="http://schemas.microsoft.com/office/drawing/2014/main" id="{E5A7CA7A-1B7F-FD47-988E-8A63FFDCD186}"/>
                </a:ext>
              </a:extLst>
            </p:cNvPr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90;p49">
              <a:extLst>
                <a:ext uri="{FF2B5EF4-FFF2-40B4-BE49-F238E27FC236}">
                  <a16:creationId xmlns:a16="http://schemas.microsoft.com/office/drawing/2014/main" id="{0223DFFA-2355-9C4D-92C6-DBACFFB960E2}"/>
                </a:ext>
              </a:extLst>
            </p:cNvPr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91;p49">
              <a:extLst>
                <a:ext uri="{FF2B5EF4-FFF2-40B4-BE49-F238E27FC236}">
                  <a16:creationId xmlns:a16="http://schemas.microsoft.com/office/drawing/2014/main" id="{712689E1-D6FE-314F-BE29-80F4CA57A1C8}"/>
                </a:ext>
              </a:extLst>
            </p:cNvPr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47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OVERVIEW</a:t>
            </a:r>
            <a:endParaRPr lang="en-US" sz="4000" dirty="0"/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FBD6A3AB-AFAB-4BEF-9169-645B937C0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850" y="1540175"/>
            <a:ext cx="6996113" cy="2574925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2"/>
                </a:solidFill>
                <a:latin typeface="Oswald"/>
              </a:rPr>
              <a:t>Carvana Website Elements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/>
                </a:solidFill>
                <a:latin typeface="Oswald"/>
                <a:sym typeface="Oswald"/>
              </a:rPr>
              <a:t>Web Crawling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2"/>
                </a:solidFill>
                <a:latin typeface="Oswald"/>
              </a:rPr>
              <a:t>Database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/>
                </a:solidFill>
                <a:latin typeface="Oswald"/>
              </a:rPr>
              <a:t>Descriptive Analysis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2"/>
                </a:solidFill>
                <a:latin typeface="Oswald"/>
              </a:rPr>
              <a:t>Visualization</a:t>
            </a:r>
          </a:p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accent4"/>
                </a:solidFill>
                <a:latin typeface="Oswald"/>
              </a:rPr>
              <a:t>Linear Regression</a:t>
            </a: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 sz="400"/>
          </a:p>
        </p:txBody>
      </p:sp>
      <p:grpSp>
        <p:nvGrpSpPr>
          <p:cNvPr id="5" name="Google Shape;1428;p49">
            <a:extLst>
              <a:ext uri="{FF2B5EF4-FFF2-40B4-BE49-F238E27FC236}">
                <a16:creationId xmlns:a16="http://schemas.microsoft.com/office/drawing/2014/main" id="{C8A2C2E4-B396-BC4A-9B41-D1E177D81C59}"/>
              </a:ext>
            </a:extLst>
          </p:cNvPr>
          <p:cNvGrpSpPr/>
          <p:nvPr/>
        </p:nvGrpSpPr>
        <p:grpSpPr>
          <a:xfrm>
            <a:off x="5057064" y="634125"/>
            <a:ext cx="4048411" cy="4118332"/>
            <a:chOff x="8770051" y="937343"/>
            <a:chExt cx="744273" cy="793950"/>
          </a:xfrm>
        </p:grpSpPr>
        <p:sp>
          <p:nvSpPr>
            <p:cNvPr id="6" name="Google Shape;1429;p49">
              <a:extLst>
                <a:ext uri="{FF2B5EF4-FFF2-40B4-BE49-F238E27FC236}">
                  <a16:creationId xmlns:a16="http://schemas.microsoft.com/office/drawing/2014/main" id="{7FF77AB2-2F2A-2446-A596-C4355E3F9A89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30;p49">
              <a:extLst>
                <a:ext uri="{FF2B5EF4-FFF2-40B4-BE49-F238E27FC236}">
                  <a16:creationId xmlns:a16="http://schemas.microsoft.com/office/drawing/2014/main" id="{57A9A844-1D6E-C643-A85A-C05427AC6A78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31;p49">
              <a:extLst>
                <a:ext uri="{FF2B5EF4-FFF2-40B4-BE49-F238E27FC236}">
                  <a16:creationId xmlns:a16="http://schemas.microsoft.com/office/drawing/2014/main" id="{851D985F-47F5-5548-A70C-71D1F1AD0D5A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32;p49">
              <a:extLst>
                <a:ext uri="{FF2B5EF4-FFF2-40B4-BE49-F238E27FC236}">
                  <a16:creationId xmlns:a16="http://schemas.microsoft.com/office/drawing/2014/main" id="{30F7435D-FEA9-3549-A0DF-C3007D8F0374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33;p49">
              <a:extLst>
                <a:ext uri="{FF2B5EF4-FFF2-40B4-BE49-F238E27FC236}">
                  <a16:creationId xmlns:a16="http://schemas.microsoft.com/office/drawing/2014/main" id="{35FE4A6B-67AD-F042-AD52-8BC3D32A9DEA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434;p49">
              <a:extLst>
                <a:ext uri="{FF2B5EF4-FFF2-40B4-BE49-F238E27FC236}">
                  <a16:creationId xmlns:a16="http://schemas.microsoft.com/office/drawing/2014/main" id="{696BB5B6-A584-5641-99B4-CB997E365355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" name="Google Shape;1435;p49">
                <a:extLst>
                  <a:ext uri="{FF2B5EF4-FFF2-40B4-BE49-F238E27FC236}">
                    <a16:creationId xmlns:a16="http://schemas.microsoft.com/office/drawing/2014/main" id="{C6A576B3-392F-314B-902B-6779294828B7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436;p49">
                <a:extLst>
                  <a:ext uri="{FF2B5EF4-FFF2-40B4-BE49-F238E27FC236}">
                    <a16:creationId xmlns:a16="http://schemas.microsoft.com/office/drawing/2014/main" id="{421BE89F-6FF9-6D40-8659-4CDF0FD90DBE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37;p49">
                <a:extLst>
                  <a:ext uri="{FF2B5EF4-FFF2-40B4-BE49-F238E27FC236}">
                    <a16:creationId xmlns:a16="http://schemas.microsoft.com/office/drawing/2014/main" id="{AFCC50D9-9EAA-CD49-9F4D-028827CC6FF9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438;p49">
                <a:extLst>
                  <a:ext uri="{FF2B5EF4-FFF2-40B4-BE49-F238E27FC236}">
                    <a16:creationId xmlns:a16="http://schemas.microsoft.com/office/drawing/2014/main" id="{F4172B07-714B-404C-B6B8-A86F7C4C689E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439;p49">
                <a:extLst>
                  <a:ext uri="{FF2B5EF4-FFF2-40B4-BE49-F238E27FC236}">
                    <a16:creationId xmlns:a16="http://schemas.microsoft.com/office/drawing/2014/main" id="{2F1A1769-CCAF-5343-A6C9-3314D45FDC5A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440;p49">
                <a:extLst>
                  <a:ext uri="{FF2B5EF4-FFF2-40B4-BE49-F238E27FC236}">
                    <a16:creationId xmlns:a16="http://schemas.microsoft.com/office/drawing/2014/main" id="{15FFB335-B551-AC45-8314-D58F9F6F201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441;p49">
                <a:extLst>
                  <a:ext uri="{FF2B5EF4-FFF2-40B4-BE49-F238E27FC236}">
                    <a16:creationId xmlns:a16="http://schemas.microsoft.com/office/drawing/2014/main" id="{D9CD0BA5-5B4A-6248-9074-A1AC73F1336D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442;p49">
                <a:extLst>
                  <a:ext uri="{FF2B5EF4-FFF2-40B4-BE49-F238E27FC236}">
                    <a16:creationId xmlns:a16="http://schemas.microsoft.com/office/drawing/2014/main" id="{7DC6378A-A425-FD4C-9577-203CC9F66E32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1443;p49">
                <a:extLst>
                  <a:ext uri="{FF2B5EF4-FFF2-40B4-BE49-F238E27FC236}">
                    <a16:creationId xmlns:a16="http://schemas.microsoft.com/office/drawing/2014/main" id="{6E760BA2-CFBC-6A49-B5F1-52DA4C817EF1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444;p49">
                <a:extLst>
                  <a:ext uri="{FF2B5EF4-FFF2-40B4-BE49-F238E27FC236}">
                    <a16:creationId xmlns:a16="http://schemas.microsoft.com/office/drawing/2014/main" id="{BA1F9064-C77A-C54A-BAFD-393F74B36815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>
                  <a:alpha val="49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 advTm="8958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CB1FE941-ED00-4BDF-BB0E-F1FBCAEC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174345"/>
            <a:ext cx="6996600" cy="715800"/>
          </a:xfrm>
        </p:spPr>
        <p:txBody>
          <a:bodyPr/>
          <a:lstStyle/>
          <a:p>
            <a:r>
              <a:rPr lang="en-US" sz="4000" dirty="0"/>
              <a:t>CARVANA WEBSITE</a:t>
            </a:r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4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" sz="40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E394ACA-F95A-4B2D-AEBC-E6DECB0E6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730" y="971969"/>
            <a:ext cx="3176499" cy="3026664"/>
          </a:xfrm>
          <a:prstGeom prst="rect">
            <a:avLst/>
          </a:prstGeom>
        </p:spPr>
      </p:pic>
      <p:sp>
        <p:nvSpPr>
          <p:cNvPr id="10" name="Donut 9">
            <a:extLst>
              <a:ext uri="{FF2B5EF4-FFF2-40B4-BE49-F238E27FC236}">
                <a16:creationId xmlns:a16="http://schemas.microsoft.com/office/drawing/2014/main" id="{77B30949-4C10-664D-8475-162FB41FBFC3}"/>
              </a:ext>
            </a:extLst>
          </p:cNvPr>
          <p:cNvSpPr/>
          <p:nvPr/>
        </p:nvSpPr>
        <p:spPr>
          <a:xfrm>
            <a:off x="5837729" y="2742754"/>
            <a:ext cx="906307" cy="324909"/>
          </a:xfrm>
          <a:prstGeom prst="donut">
            <a:avLst>
              <a:gd name="adj" fmla="val 46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4A48E1CE-DC0F-EB49-8959-EAB28EB57A6B}"/>
              </a:ext>
            </a:extLst>
          </p:cNvPr>
          <p:cNvSpPr/>
          <p:nvPr/>
        </p:nvSpPr>
        <p:spPr>
          <a:xfrm>
            <a:off x="5878189" y="3067663"/>
            <a:ext cx="347751" cy="198254"/>
          </a:xfrm>
          <a:prstGeom prst="donut">
            <a:avLst>
              <a:gd name="adj" fmla="val 8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nut 11">
            <a:extLst>
              <a:ext uri="{FF2B5EF4-FFF2-40B4-BE49-F238E27FC236}">
                <a16:creationId xmlns:a16="http://schemas.microsoft.com/office/drawing/2014/main" id="{0387C7C3-14B5-804F-B01E-62537F097B34}"/>
              </a:ext>
            </a:extLst>
          </p:cNvPr>
          <p:cNvSpPr/>
          <p:nvPr/>
        </p:nvSpPr>
        <p:spPr>
          <a:xfrm>
            <a:off x="5878190" y="3258316"/>
            <a:ext cx="849457" cy="198254"/>
          </a:xfrm>
          <a:prstGeom prst="donut">
            <a:avLst>
              <a:gd name="adj" fmla="val 8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>
            <a:extLst>
              <a:ext uri="{FF2B5EF4-FFF2-40B4-BE49-F238E27FC236}">
                <a16:creationId xmlns:a16="http://schemas.microsoft.com/office/drawing/2014/main" id="{4EE414AA-ACA0-1B46-9AD6-637162B27D7F}"/>
              </a:ext>
            </a:extLst>
          </p:cNvPr>
          <p:cNvSpPr/>
          <p:nvPr/>
        </p:nvSpPr>
        <p:spPr>
          <a:xfrm>
            <a:off x="8060901" y="2742754"/>
            <a:ext cx="954860" cy="273474"/>
          </a:xfrm>
          <a:prstGeom prst="donut">
            <a:avLst>
              <a:gd name="adj" fmla="val 8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oogle Shape;1172;p48">
            <a:extLst>
              <a:ext uri="{FF2B5EF4-FFF2-40B4-BE49-F238E27FC236}">
                <a16:creationId xmlns:a16="http://schemas.microsoft.com/office/drawing/2014/main" id="{E49853ED-0456-D74E-A150-0F8EB69B08C9}"/>
              </a:ext>
            </a:extLst>
          </p:cNvPr>
          <p:cNvGrpSpPr/>
          <p:nvPr/>
        </p:nvGrpSpPr>
        <p:grpSpPr>
          <a:xfrm>
            <a:off x="38525" y="812870"/>
            <a:ext cx="5608390" cy="4330630"/>
            <a:chOff x="2583325" y="2971243"/>
            <a:chExt cx="470570" cy="447382"/>
          </a:xfrm>
        </p:grpSpPr>
        <p:sp>
          <p:nvSpPr>
            <p:cNvPr id="15" name="Google Shape;1173;p48">
              <a:extLst>
                <a:ext uri="{FF2B5EF4-FFF2-40B4-BE49-F238E27FC236}">
                  <a16:creationId xmlns:a16="http://schemas.microsoft.com/office/drawing/2014/main" id="{F69DC2F3-B8FA-3F4F-835C-70BD14FAA2F4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>
                <a:alpha val="6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4;p48">
              <a:extLst>
                <a:ext uri="{FF2B5EF4-FFF2-40B4-BE49-F238E27FC236}">
                  <a16:creationId xmlns:a16="http://schemas.microsoft.com/office/drawing/2014/main" id="{0C5D7685-360B-4643-A8BA-9B84A2C77795}"/>
                </a:ext>
              </a:extLst>
            </p:cNvPr>
            <p:cNvSpPr/>
            <p:nvPr/>
          </p:nvSpPr>
          <p:spPr>
            <a:xfrm>
              <a:off x="2583325" y="2971243"/>
              <a:ext cx="470570" cy="352107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>
                <a:alpha val="64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" name="Picture 1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73E60AF-EB73-DA4A-9F3A-4545637C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9" y="903626"/>
            <a:ext cx="5416884" cy="3211590"/>
          </a:xfrm>
          <a:prstGeom prst="rect">
            <a:avLst/>
          </a:prstGeom>
        </p:spPr>
      </p:pic>
      <p:sp>
        <p:nvSpPr>
          <p:cNvPr id="2" name="Donut 1">
            <a:extLst>
              <a:ext uri="{FF2B5EF4-FFF2-40B4-BE49-F238E27FC236}">
                <a16:creationId xmlns:a16="http://schemas.microsoft.com/office/drawing/2014/main" id="{B6441F84-60BD-CA4B-B2A9-5CC477FA8BF3}"/>
              </a:ext>
            </a:extLst>
          </p:cNvPr>
          <p:cNvSpPr/>
          <p:nvPr/>
        </p:nvSpPr>
        <p:spPr>
          <a:xfrm>
            <a:off x="140352" y="1721751"/>
            <a:ext cx="933348" cy="211281"/>
          </a:xfrm>
          <a:prstGeom prst="donut">
            <a:avLst>
              <a:gd name="adj" fmla="val 8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AD955777-EF11-8344-87F2-3A6D5A7C84C2}"/>
              </a:ext>
            </a:extLst>
          </p:cNvPr>
          <p:cNvSpPr/>
          <p:nvPr/>
        </p:nvSpPr>
        <p:spPr>
          <a:xfrm>
            <a:off x="4203255" y="2090200"/>
            <a:ext cx="737489" cy="190744"/>
          </a:xfrm>
          <a:prstGeom prst="donut">
            <a:avLst>
              <a:gd name="adj" fmla="val 809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9B10C3D-8BA4-AD44-BC95-BD373CB7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" y="1195160"/>
            <a:ext cx="3215693" cy="1515677"/>
          </a:xfrm>
          <a:prstGeom prst="rect">
            <a:avLst/>
          </a:prstGeom>
        </p:spPr>
      </p:pic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47631" y="4579155"/>
            <a:ext cx="532056" cy="281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A2764-8F5E-4C2A-B5C0-A1356C7D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987" y="81249"/>
            <a:ext cx="4266557" cy="726486"/>
          </a:xfrm>
        </p:spPr>
        <p:txBody>
          <a:bodyPr/>
          <a:lstStyle/>
          <a:p>
            <a:r>
              <a:rPr lang="en-US" sz="4000" dirty="0"/>
              <a:t>WEB CRAWLING</a:t>
            </a: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1DD630C-8932-D544-AA8A-0A0233934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88" b="21397"/>
          <a:stretch/>
        </p:blipFill>
        <p:spPr>
          <a:xfrm>
            <a:off x="3450048" y="935200"/>
            <a:ext cx="5395814" cy="3509545"/>
          </a:xfrm>
          <a:prstGeom prst="rect">
            <a:avLst/>
          </a:prstGeom>
        </p:spPr>
      </p:pic>
      <p:sp>
        <p:nvSpPr>
          <p:cNvPr id="14" name="Bent-Up Arrow 13">
            <a:extLst>
              <a:ext uri="{FF2B5EF4-FFF2-40B4-BE49-F238E27FC236}">
                <a16:creationId xmlns:a16="http://schemas.microsoft.com/office/drawing/2014/main" id="{54D12226-A137-814C-9DF3-A6F166EB9970}"/>
              </a:ext>
            </a:extLst>
          </p:cNvPr>
          <p:cNvSpPr/>
          <p:nvPr/>
        </p:nvSpPr>
        <p:spPr>
          <a:xfrm rot="5400000">
            <a:off x="2803957" y="2892864"/>
            <a:ext cx="651272" cy="56043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4888ECEB-3F36-E046-AFBB-853BA3E0CFC8}"/>
              </a:ext>
            </a:extLst>
          </p:cNvPr>
          <p:cNvSpPr/>
          <p:nvPr/>
        </p:nvSpPr>
        <p:spPr>
          <a:xfrm>
            <a:off x="3450047" y="2741697"/>
            <a:ext cx="733839" cy="245185"/>
          </a:xfrm>
          <a:prstGeom prst="donut">
            <a:avLst>
              <a:gd name="adj" fmla="val 45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oogle Shape;1643;p49">
            <a:extLst>
              <a:ext uri="{FF2B5EF4-FFF2-40B4-BE49-F238E27FC236}">
                <a16:creationId xmlns:a16="http://schemas.microsoft.com/office/drawing/2014/main" id="{2B6DEC5A-A75B-7643-BB19-960CA7745ABA}"/>
              </a:ext>
            </a:extLst>
          </p:cNvPr>
          <p:cNvGrpSpPr/>
          <p:nvPr/>
        </p:nvGrpSpPr>
        <p:grpSpPr>
          <a:xfrm>
            <a:off x="1887291" y="156094"/>
            <a:ext cx="679430" cy="563569"/>
            <a:chOff x="9626723" y="5526313"/>
            <a:chExt cx="720002" cy="647256"/>
          </a:xfrm>
        </p:grpSpPr>
        <p:sp>
          <p:nvSpPr>
            <p:cNvPr id="18" name="Google Shape;1644;p49">
              <a:extLst>
                <a:ext uri="{FF2B5EF4-FFF2-40B4-BE49-F238E27FC236}">
                  <a16:creationId xmlns:a16="http://schemas.microsoft.com/office/drawing/2014/main" id="{F44A1B1F-4FB9-6E48-ADA8-4E6B25EF8947}"/>
                </a:ext>
              </a:extLst>
            </p:cNvPr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645;p49">
              <a:extLst>
                <a:ext uri="{FF2B5EF4-FFF2-40B4-BE49-F238E27FC236}">
                  <a16:creationId xmlns:a16="http://schemas.microsoft.com/office/drawing/2014/main" id="{06BEFB70-0D20-2946-9931-CDD2730B0A5E}"/>
                </a:ext>
              </a:extLst>
            </p:cNvPr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646;p49">
              <a:extLst>
                <a:ext uri="{FF2B5EF4-FFF2-40B4-BE49-F238E27FC236}">
                  <a16:creationId xmlns:a16="http://schemas.microsoft.com/office/drawing/2014/main" id="{7E16F907-8D0C-F441-BF6C-5EAA1E1D0DBE}"/>
                </a:ext>
              </a:extLst>
            </p:cNvPr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647;p49">
              <a:extLst>
                <a:ext uri="{FF2B5EF4-FFF2-40B4-BE49-F238E27FC236}">
                  <a16:creationId xmlns:a16="http://schemas.microsoft.com/office/drawing/2014/main" id="{B8B0172A-2CDE-7543-BD63-D434427E65A9}"/>
                </a:ext>
              </a:extLst>
            </p:cNvPr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48;p49">
              <a:extLst>
                <a:ext uri="{FF2B5EF4-FFF2-40B4-BE49-F238E27FC236}">
                  <a16:creationId xmlns:a16="http://schemas.microsoft.com/office/drawing/2014/main" id="{E5E82394-3775-5648-9078-DACC20613018}"/>
                </a:ext>
              </a:extLst>
            </p:cNvPr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49;p49">
              <a:extLst>
                <a:ext uri="{FF2B5EF4-FFF2-40B4-BE49-F238E27FC236}">
                  <a16:creationId xmlns:a16="http://schemas.microsoft.com/office/drawing/2014/main" id="{0A33AA0B-C0DF-1041-9831-E635737DEC76}"/>
                </a:ext>
              </a:extLst>
            </p:cNvPr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50;p49">
              <a:extLst>
                <a:ext uri="{FF2B5EF4-FFF2-40B4-BE49-F238E27FC236}">
                  <a16:creationId xmlns:a16="http://schemas.microsoft.com/office/drawing/2014/main" id="{7D36EB37-4873-F146-A917-DD9E21D496BB}"/>
                </a:ext>
              </a:extLst>
            </p:cNvPr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51;p49">
              <a:extLst>
                <a:ext uri="{FF2B5EF4-FFF2-40B4-BE49-F238E27FC236}">
                  <a16:creationId xmlns:a16="http://schemas.microsoft.com/office/drawing/2014/main" id="{AC56BA4F-1432-9543-B1C1-00ED409E3D3F}"/>
                </a:ext>
              </a:extLst>
            </p:cNvPr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52;p49">
              <a:extLst>
                <a:ext uri="{FF2B5EF4-FFF2-40B4-BE49-F238E27FC236}">
                  <a16:creationId xmlns:a16="http://schemas.microsoft.com/office/drawing/2014/main" id="{A44DFEF8-4344-7949-9C9A-88A669FA57D5}"/>
                </a:ext>
              </a:extLst>
            </p:cNvPr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653;p49">
              <a:extLst>
                <a:ext uri="{FF2B5EF4-FFF2-40B4-BE49-F238E27FC236}">
                  <a16:creationId xmlns:a16="http://schemas.microsoft.com/office/drawing/2014/main" id="{A2769ADD-9522-EC4A-A05E-F6062D532AEB}"/>
                </a:ext>
              </a:extLst>
            </p:cNvPr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654;p49">
              <a:extLst>
                <a:ext uri="{FF2B5EF4-FFF2-40B4-BE49-F238E27FC236}">
                  <a16:creationId xmlns:a16="http://schemas.microsoft.com/office/drawing/2014/main" id="{B7881ED9-EE36-F542-AB7C-14B6A7B48657}"/>
                </a:ext>
              </a:extLst>
            </p:cNvPr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655;p49">
              <a:extLst>
                <a:ext uri="{FF2B5EF4-FFF2-40B4-BE49-F238E27FC236}">
                  <a16:creationId xmlns:a16="http://schemas.microsoft.com/office/drawing/2014/main" id="{DE2F582A-02A7-0844-B2EE-F9915FED5A43}"/>
                </a:ext>
              </a:extLst>
            </p:cNvPr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E77F9CC4-7A51-064E-9655-D69841284F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" r="934" b="3193"/>
          <a:stretch/>
        </p:blipFill>
        <p:spPr>
          <a:xfrm>
            <a:off x="171969" y="410842"/>
            <a:ext cx="4572000" cy="4113960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3BF6FC32-67C3-244F-9A0A-7B2CB70DD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91" y="393299"/>
            <a:ext cx="2870394" cy="3864708"/>
          </a:xfrm>
          <a:prstGeom prst="rect">
            <a:avLst/>
          </a:prstGeom>
        </p:spPr>
      </p:pic>
      <p:sp>
        <p:nvSpPr>
          <p:cNvPr id="16" name="Donut 15">
            <a:extLst>
              <a:ext uri="{FF2B5EF4-FFF2-40B4-BE49-F238E27FC236}">
                <a16:creationId xmlns:a16="http://schemas.microsoft.com/office/drawing/2014/main" id="{2EBB5629-F027-6240-909F-6FDFFDC20FCE}"/>
              </a:ext>
            </a:extLst>
          </p:cNvPr>
          <p:cNvSpPr/>
          <p:nvPr/>
        </p:nvSpPr>
        <p:spPr>
          <a:xfrm>
            <a:off x="6483025" y="4090352"/>
            <a:ext cx="447554" cy="195999"/>
          </a:xfrm>
          <a:prstGeom prst="donut">
            <a:avLst>
              <a:gd name="adj" fmla="val 147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C99F7C6-4016-2746-AD24-2BE0229F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347" y="-140290"/>
            <a:ext cx="4400026" cy="817926"/>
          </a:xfrm>
        </p:spPr>
        <p:txBody>
          <a:bodyPr/>
          <a:lstStyle/>
          <a:p>
            <a:r>
              <a:rPr lang="en-US" dirty="0"/>
              <a:t>FROM WEBSITE TO DATABASE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2453D47-BFB0-DE49-B294-677F3132DB9A}"/>
              </a:ext>
            </a:extLst>
          </p:cNvPr>
          <p:cNvSpPr/>
          <p:nvPr/>
        </p:nvSpPr>
        <p:spPr>
          <a:xfrm>
            <a:off x="4869144" y="1938528"/>
            <a:ext cx="658368" cy="222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oogle Shape;1577;p49">
            <a:extLst>
              <a:ext uri="{FF2B5EF4-FFF2-40B4-BE49-F238E27FC236}">
                <a16:creationId xmlns:a16="http://schemas.microsoft.com/office/drawing/2014/main" id="{3026E806-BE83-EE43-B81F-ACCFCCB9AFBF}"/>
              </a:ext>
            </a:extLst>
          </p:cNvPr>
          <p:cNvGrpSpPr/>
          <p:nvPr/>
        </p:nvGrpSpPr>
        <p:grpSpPr>
          <a:xfrm>
            <a:off x="4986289" y="2325653"/>
            <a:ext cx="424077" cy="801874"/>
            <a:chOff x="8011692" y="3184166"/>
            <a:chExt cx="306600" cy="719859"/>
          </a:xfrm>
        </p:grpSpPr>
        <p:sp>
          <p:nvSpPr>
            <p:cNvPr id="20" name="Google Shape;1578;p49">
              <a:extLst>
                <a:ext uri="{FF2B5EF4-FFF2-40B4-BE49-F238E27FC236}">
                  <a16:creationId xmlns:a16="http://schemas.microsoft.com/office/drawing/2014/main" id="{12E070D5-7E08-1D4A-94B8-3DE2EE10D6CD}"/>
                </a:ext>
              </a:extLst>
            </p:cNvPr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579;p49">
              <a:extLst>
                <a:ext uri="{FF2B5EF4-FFF2-40B4-BE49-F238E27FC236}">
                  <a16:creationId xmlns:a16="http://schemas.microsoft.com/office/drawing/2014/main" id="{51C88189-3A7C-AF45-83E9-923C892471B3}"/>
                </a:ext>
              </a:extLst>
            </p:cNvPr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580;p49">
              <a:extLst>
                <a:ext uri="{FF2B5EF4-FFF2-40B4-BE49-F238E27FC236}">
                  <a16:creationId xmlns:a16="http://schemas.microsoft.com/office/drawing/2014/main" id="{0D7D901A-3850-F34E-BA2C-B4CAE66B28EA}"/>
                </a:ext>
              </a:extLst>
            </p:cNvPr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581;p49">
              <a:extLst>
                <a:ext uri="{FF2B5EF4-FFF2-40B4-BE49-F238E27FC236}">
                  <a16:creationId xmlns:a16="http://schemas.microsoft.com/office/drawing/2014/main" id="{1FBEC3B6-1AE3-D443-8FF5-B23BA74493C0}"/>
                </a:ext>
              </a:extLst>
            </p:cNvPr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582;p49">
              <a:extLst>
                <a:ext uri="{FF2B5EF4-FFF2-40B4-BE49-F238E27FC236}">
                  <a16:creationId xmlns:a16="http://schemas.microsoft.com/office/drawing/2014/main" id="{4D383BBD-0C4F-F345-98EE-E04B52331BBC}"/>
                </a:ext>
              </a:extLst>
            </p:cNvPr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583;p49">
              <a:extLst>
                <a:ext uri="{FF2B5EF4-FFF2-40B4-BE49-F238E27FC236}">
                  <a16:creationId xmlns:a16="http://schemas.microsoft.com/office/drawing/2014/main" id="{77B48BE0-44B3-1C4D-919B-ABC1D0832758}"/>
                </a:ext>
              </a:extLst>
            </p:cNvPr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152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A24E2E-3D89-44EA-863F-A0757093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93" y="256336"/>
            <a:ext cx="7075613" cy="660189"/>
          </a:xfrm>
        </p:spPr>
        <p:txBody>
          <a:bodyPr/>
          <a:lstStyle/>
          <a:p>
            <a:r>
              <a:rPr lang="en-US" sz="4000" dirty="0"/>
              <a:t>DESCRIPTIVE ANALYSIS</a:t>
            </a:r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3F073C1-1798-4E2F-A697-4E88A1DD9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3" y="1218277"/>
            <a:ext cx="3247995" cy="290865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88F6C7B-E63E-46DC-8521-CFCB06AA4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8277"/>
            <a:ext cx="3410712" cy="2448237"/>
          </a:xfrm>
          <a:prstGeom prst="rect">
            <a:avLst/>
          </a:prstGeom>
        </p:spPr>
      </p:pic>
      <p:grpSp>
        <p:nvGrpSpPr>
          <p:cNvPr id="7" name="Google Shape;1182;p48">
            <a:extLst>
              <a:ext uri="{FF2B5EF4-FFF2-40B4-BE49-F238E27FC236}">
                <a16:creationId xmlns:a16="http://schemas.microsoft.com/office/drawing/2014/main" id="{00C0EC8F-C5AD-0649-B42D-074D6745ADF0}"/>
              </a:ext>
            </a:extLst>
          </p:cNvPr>
          <p:cNvGrpSpPr/>
          <p:nvPr/>
        </p:nvGrpSpPr>
        <p:grpSpPr>
          <a:xfrm>
            <a:off x="1262792" y="182974"/>
            <a:ext cx="642207" cy="660189"/>
            <a:chOff x="3955900" y="2984500"/>
            <a:chExt cx="414000" cy="422525"/>
          </a:xfrm>
        </p:grpSpPr>
        <p:sp>
          <p:nvSpPr>
            <p:cNvPr id="9" name="Google Shape;1183;p48">
              <a:extLst>
                <a:ext uri="{FF2B5EF4-FFF2-40B4-BE49-F238E27FC236}">
                  <a16:creationId xmlns:a16="http://schemas.microsoft.com/office/drawing/2014/main" id="{ACC9C977-99D5-5F4C-8494-0215579F051A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84;p48">
              <a:extLst>
                <a:ext uri="{FF2B5EF4-FFF2-40B4-BE49-F238E27FC236}">
                  <a16:creationId xmlns:a16="http://schemas.microsoft.com/office/drawing/2014/main" id="{60555CC9-0AAE-B448-A4B5-6790C99CF972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85;p48">
              <a:extLst>
                <a:ext uri="{FF2B5EF4-FFF2-40B4-BE49-F238E27FC236}">
                  <a16:creationId xmlns:a16="http://schemas.microsoft.com/office/drawing/2014/main" id="{0E65F8EC-4018-894C-9E7B-5E817008A22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382;p49">
            <a:extLst>
              <a:ext uri="{FF2B5EF4-FFF2-40B4-BE49-F238E27FC236}">
                <a16:creationId xmlns:a16="http://schemas.microsoft.com/office/drawing/2014/main" id="{94AE407B-1AFB-2947-900E-191F3A2EA898}"/>
              </a:ext>
            </a:extLst>
          </p:cNvPr>
          <p:cNvGrpSpPr/>
          <p:nvPr/>
        </p:nvGrpSpPr>
        <p:grpSpPr>
          <a:xfrm>
            <a:off x="7248312" y="127530"/>
            <a:ext cx="734400" cy="788995"/>
            <a:chOff x="9901824" y="937343"/>
            <a:chExt cx="744273" cy="793950"/>
          </a:xfrm>
        </p:grpSpPr>
        <p:grpSp>
          <p:nvGrpSpPr>
            <p:cNvPr id="13" name="Google Shape;1383;p49">
              <a:extLst>
                <a:ext uri="{FF2B5EF4-FFF2-40B4-BE49-F238E27FC236}">
                  <a16:creationId xmlns:a16="http://schemas.microsoft.com/office/drawing/2014/main" id="{CAB17E79-0280-7B46-A538-AC140B1FCDFC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" name="Google Shape;1384;p49">
                <a:extLst>
                  <a:ext uri="{FF2B5EF4-FFF2-40B4-BE49-F238E27FC236}">
                    <a16:creationId xmlns:a16="http://schemas.microsoft.com/office/drawing/2014/main" id="{AA0988FF-9987-044F-8282-C1BDAD39FD4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385;p49">
                <a:extLst>
                  <a:ext uri="{FF2B5EF4-FFF2-40B4-BE49-F238E27FC236}">
                    <a16:creationId xmlns:a16="http://schemas.microsoft.com/office/drawing/2014/main" id="{D86FE4E1-BDFE-BB4A-8D07-5ECAF657D51A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386;p49">
                <a:extLst>
                  <a:ext uri="{FF2B5EF4-FFF2-40B4-BE49-F238E27FC236}">
                    <a16:creationId xmlns:a16="http://schemas.microsoft.com/office/drawing/2014/main" id="{63010C0B-AC09-8043-8219-EAEE9752D1BE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387;p49">
                <a:extLst>
                  <a:ext uri="{FF2B5EF4-FFF2-40B4-BE49-F238E27FC236}">
                    <a16:creationId xmlns:a16="http://schemas.microsoft.com/office/drawing/2014/main" id="{F9165B23-F0EE-C849-B70A-8E15A226C322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388;p49">
                <a:extLst>
                  <a:ext uri="{FF2B5EF4-FFF2-40B4-BE49-F238E27FC236}">
                    <a16:creationId xmlns:a16="http://schemas.microsoft.com/office/drawing/2014/main" id="{806C35CF-A4C4-C147-ADFD-A30604B02D74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389;p49">
                <a:extLst>
                  <a:ext uri="{FF2B5EF4-FFF2-40B4-BE49-F238E27FC236}">
                    <a16:creationId xmlns:a16="http://schemas.microsoft.com/office/drawing/2014/main" id="{72A9D944-C460-5E41-805C-936E1851243D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390;p49">
                <a:extLst>
                  <a:ext uri="{FF2B5EF4-FFF2-40B4-BE49-F238E27FC236}">
                    <a16:creationId xmlns:a16="http://schemas.microsoft.com/office/drawing/2014/main" id="{67E656B9-255D-814D-A814-4C365942480C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391;p49">
                <a:extLst>
                  <a:ext uri="{FF2B5EF4-FFF2-40B4-BE49-F238E27FC236}">
                    <a16:creationId xmlns:a16="http://schemas.microsoft.com/office/drawing/2014/main" id="{5C5D4718-A5E4-4145-AF4D-CC4750DB2DE5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392;p49">
                <a:extLst>
                  <a:ext uri="{FF2B5EF4-FFF2-40B4-BE49-F238E27FC236}">
                    <a16:creationId xmlns:a16="http://schemas.microsoft.com/office/drawing/2014/main" id="{636CB495-0935-6548-852F-3FEF0720E7FB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393;p49">
                <a:extLst>
                  <a:ext uri="{FF2B5EF4-FFF2-40B4-BE49-F238E27FC236}">
                    <a16:creationId xmlns:a16="http://schemas.microsoft.com/office/drawing/2014/main" id="{356DD4AD-4012-594C-A07C-378B28439001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394;p49">
              <a:extLst>
                <a:ext uri="{FF2B5EF4-FFF2-40B4-BE49-F238E27FC236}">
                  <a16:creationId xmlns:a16="http://schemas.microsoft.com/office/drawing/2014/main" id="{EA83FF35-B68B-2545-A778-2802538FFB82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395;p49">
              <a:extLst>
                <a:ext uri="{FF2B5EF4-FFF2-40B4-BE49-F238E27FC236}">
                  <a16:creationId xmlns:a16="http://schemas.microsoft.com/office/drawing/2014/main" id="{448BB45B-C574-D14A-9E99-E3EBD80ED026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396;p49">
              <a:extLst>
                <a:ext uri="{FF2B5EF4-FFF2-40B4-BE49-F238E27FC236}">
                  <a16:creationId xmlns:a16="http://schemas.microsoft.com/office/drawing/2014/main" id="{95F4549E-9C1E-554E-AE1E-3C05B13BD8DA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397;p49">
              <a:extLst>
                <a:ext uri="{FF2B5EF4-FFF2-40B4-BE49-F238E27FC236}">
                  <a16:creationId xmlns:a16="http://schemas.microsoft.com/office/drawing/2014/main" id="{70B111AE-6782-BF46-B5D4-14860D964141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398;p49">
              <a:extLst>
                <a:ext uri="{FF2B5EF4-FFF2-40B4-BE49-F238E27FC236}">
                  <a16:creationId xmlns:a16="http://schemas.microsoft.com/office/drawing/2014/main" id="{70BAAB10-7E60-B34B-8811-7087FF9C7BE3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399;p49">
              <a:extLst>
                <a:ext uri="{FF2B5EF4-FFF2-40B4-BE49-F238E27FC236}">
                  <a16:creationId xmlns:a16="http://schemas.microsoft.com/office/drawing/2014/main" id="{45BAACAC-FA7F-FC4A-A924-53386A69B593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534047" y="14119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/>
              <a:t>VISUALIZATION</a:t>
            </a:r>
            <a:endParaRPr sz="5400" dirty="0"/>
          </a:p>
        </p:txBody>
      </p:sp>
      <p:sp>
        <p:nvSpPr>
          <p:cNvPr id="516" name="Google Shape;516;p19"/>
          <p:cNvSpPr/>
          <p:nvPr/>
        </p:nvSpPr>
        <p:spPr>
          <a:xfrm>
            <a:off x="4179222" y="695803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4550476" y="919494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" name="Google Shape;1203;p48">
            <a:extLst>
              <a:ext uri="{FF2B5EF4-FFF2-40B4-BE49-F238E27FC236}">
                <a16:creationId xmlns:a16="http://schemas.microsoft.com/office/drawing/2014/main" id="{655A44B3-9DF6-A94E-908E-C178064BAECF}"/>
              </a:ext>
            </a:extLst>
          </p:cNvPr>
          <p:cNvGrpSpPr/>
          <p:nvPr/>
        </p:nvGrpSpPr>
        <p:grpSpPr>
          <a:xfrm>
            <a:off x="3399003" y="2867855"/>
            <a:ext cx="324661" cy="338956"/>
            <a:chOff x="3294650" y="3652450"/>
            <a:chExt cx="388350" cy="405450"/>
          </a:xfrm>
        </p:grpSpPr>
        <p:sp>
          <p:nvSpPr>
            <p:cNvPr id="16" name="Google Shape;1204;p48">
              <a:extLst>
                <a:ext uri="{FF2B5EF4-FFF2-40B4-BE49-F238E27FC236}">
                  <a16:creationId xmlns:a16="http://schemas.microsoft.com/office/drawing/2014/main" id="{54A394A9-48C7-7C4B-B221-43619EF39FAC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5;p48">
              <a:extLst>
                <a:ext uri="{FF2B5EF4-FFF2-40B4-BE49-F238E27FC236}">
                  <a16:creationId xmlns:a16="http://schemas.microsoft.com/office/drawing/2014/main" id="{7EB60943-DBD0-2F48-B54F-13CF101D57C4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6;p48">
              <a:extLst>
                <a:ext uri="{FF2B5EF4-FFF2-40B4-BE49-F238E27FC236}">
                  <a16:creationId xmlns:a16="http://schemas.microsoft.com/office/drawing/2014/main" id="{94BC1CEC-5233-6C4A-BAB3-E782807935D4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207;p48">
            <a:extLst>
              <a:ext uri="{FF2B5EF4-FFF2-40B4-BE49-F238E27FC236}">
                <a16:creationId xmlns:a16="http://schemas.microsoft.com/office/drawing/2014/main" id="{0B123DBF-9173-054E-A2DD-ABF65DC44532}"/>
              </a:ext>
            </a:extLst>
          </p:cNvPr>
          <p:cNvGrpSpPr/>
          <p:nvPr/>
        </p:nvGrpSpPr>
        <p:grpSpPr>
          <a:xfrm>
            <a:off x="3935485" y="2910742"/>
            <a:ext cx="378750" cy="277698"/>
            <a:chOff x="3936375" y="3703750"/>
            <a:chExt cx="453050" cy="332175"/>
          </a:xfrm>
        </p:grpSpPr>
        <p:sp>
          <p:nvSpPr>
            <p:cNvPr id="20" name="Google Shape;1208;p48">
              <a:extLst>
                <a:ext uri="{FF2B5EF4-FFF2-40B4-BE49-F238E27FC236}">
                  <a16:creationId xmlns:a16="http://schemas.microsoft.com/office/drawing/2014/main" id="{867F46D1-E2B3-4F4E-B709-DC093D6658BF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9;p48">
              <a:extLst>
                <a:ext uri="{FF2B5EF4-FFF2-40B4-BE49-F238E27FC236}">
                  <a16:creationId xmlns:a16="http://schemas.microsoft.com/office/drawing/2014/main" id="{2CA40886-BC63-BB41-BAE7-765D6197DCA7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10;p48">
              <a:extLst>
                <a:ext uri="{FF2B5EF4-FFF2-40B4-BE49-F238E27FC236}">
                  <a16:creationId xmlns:a16="http://schemas.microsoft.com/office/drawing/2014/main" id="{E00F7766-FC6C-404D-8AE3-124C1FE946A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11;p48">
              <a:extLst>
                <a:ext uri="{FF2B5EF4-FFF2-40B4-BE49-F238E27FC236}">
                  <a16:creationId xmlns:a16="http://schemas.microsoft.com/office/drawing/2014/main" id="{06604202-1F99-A94B-9D84-8819336C3394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12;p48">
              <a:extLst>
                <a:ext uri="{FF2B5EF4-FFF2-40B4-BE49-F238E27FC236}">
                  <a16:creationId xmlns:a16="http://schemas.microsoft.com/office/drawing/2014/main" id="{273A689E-F858-3A4C-AECC-7671A7F6061D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13;p48">
            <a:extLst>
              <a:ext uri="{FF2B5EF4-FFF2-40B4-BE49-F238E27FC236}">
                <a16:creationId xmlns:a16="http://schemas.microsoft.com/office/drawing/2014/main" id="{C82A20DE-565B-B64F-89C5-DC9D30A5A033}"/>
              </a:ext>
            </a:extLst>
          </p:cNvPr>
          <p:cNvGrpSpPr/>
          <p:nvPr/>
        </p:nvGrpSpPr>
        <p:grpSpPr>
          <a:xfrm>
            <a:off x="4499011" y="2910742"/>
            <a:ext cx="378750" cy="277698"/>
            <a:chOff x="4610450" y="3703750"/>
            <a:chExt cx="453050" cy="332175"/>
          </a:xfrm>
        </p:grpSpPr>
        <p:sp>
          <p:nvSpPr>
            <p:cNvPr id="26" name="Google Shape;1214;p48">
              <a:extLst>
                <a:ext uri="{FF2B5EF4-FFF2-40B4-BE49-F238E27FC236}">
                  <a16:creationId xmlns:a16="http://schemas.microsoft.com/office/drawing/2014/main" id="{DC710F16-1A98-334B-A533-D718C4E8AADE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5;p48">
              <a:extLst>
                <a:ext uri="{FF2B5EF4-FFF2-40B4-BE49-F238E27FC236}">
                  <a16:creationId xmlns:a16="http://schemas.microsoft.com/office/drawing/2014/main" id="{79C0BF6A-81D5-3B43-8A2D-67D10087C264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16;p48">
            <a:extLst>
              <a:ext uri="{FF2B5EF4-FFF2-40B4-BE49-F238E27FC236}">
                <a16:creationId xmlns:a16="http://schemas.microsoft.com/office/drawing/2014/main" id="{854A82A3-6859-C645-B73D-4A2EBB984166}"/>
              </a:ext>
            </a:extLst>
          </p:cNvPr>
          <p:cNvGrpSpPr/>
          <p:nvPr/>
        </p:nvGrpSpPr>
        <p:grpSpPr>
          <a:xfrm>
            <a:off x="5075810" y="2882673"/>
            <a:ext cx="352207" cy="333836"/>
            <a:chOff x="5300400" y="3670175"/>
            <a:chExt cx="421300" cy="399325"/>
          </a:xfrm>
        </p:grpSpPr>
        <p:sp>
          <p:nvSpPr>
            <p:cNvPr id="29" name="Google Shape;1217;p48">
              <a:extLst>
                <a:ext uri="{FF2B5EF4-FFF2-40B4-BE49-F238E27FC236}">
                  <a16:creationId xmlns:a16="http://schemas.microsoft.com/office/drawing/2014/main" id="{EDE2AC6C-D44D-7545-A471-7188D0CAD3E4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8;p48">
              <a:extLst>
                <a:ext uri="{FF2B5EF4-FFF2-40B4-BE49-F238E27FC236}">
                  <a16:creationId xmlns:a16="http://schemas.microsoft.com/office/drawing/2014/main" id="{9E7A642B-DE9C-7147-9F6A-C1E0F3B11755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9;p48">
              <a:extLst>
                <a:ext uri="{FF2B5EF4-FFF2-40B4-BE49-F238E27FC236}">
                  <a16:creationId xmlns:a16="http://schemas.microsoft.com/office/drawing/2014/main" id="{B18670DD-3A5C-0E4A-9F59-BCE27853271D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0;p48">
              <a:extLst>
                <a:ext uri="{FF2B5EF4-FFF2-40B4-BE49-F238E27FC236}">
                  <a16:creationId xmlns:a16="http://schemas.microsoft.com/office/drawing/2014/main" id="{F1452E38-3949-F448-A3A8-20E17E310D98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1;p48">
              <a:extLst>
                <a:ext uri="{FF2B5EF4-FFF2-40B4-BE49-F238E27FC236}">
                  <a16:creationId xmlns:a16="http://schemas.microsoft.com/office/drawing/2014/main" id="{B9194869-882A-9D42-A10F-D8D177DE582E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C216031-EA07-4139-9A1B-1A21F9F06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31"/>
          <a:stretch/>
        </p:blipFill>
        <p:spPr>
          <a:xfrm>
            <a:off x="1230630" y="45530"/>
            <a:ext cx="6954198" cy="4581144"/>
          </a:xfrm>
          <a:prstGeom prst="rect">
            <a:avLst/>
          </a:prstGeom>
        </p:spPr>
      </p:pic>
      <p:sp>
        <p:nvSpPr>
          <p:cNvPr id="5" name="Google Shape;464;p13">
            <a:extLst>
              <a:ext uri="{FF2B5EF4-FFF2-40B4-BE49-F238E27FC236}">
                <a16:creationId xmlns:a16="http://schemas.microsoft.com/office/drawing/2014/main" id="{6A318626-4AD2-304F-9D50-E8F30C8F6CB1}"/>
              </a:ext>
            </a:extLst>
          </p:cNvPr>
          <p:cNvSpPr txBox="1">
            <a:spLocks/>
          </p:cNvSpPr>
          <p:nvPr/>
        </p:nvSpPr>
        <p:spPr>
          <a:xfrm>
            <a:off x="1316287" y="45530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Regression Plot</a:t>
            </a:r>
            <a:endParaRPr lang="en-US" dirty="0"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Google Shape;464;p13">
            <a:extLst>
              <a:ext uri="{FF2B5EF4-FFF2-40B4-BE49-F238E27FC236}">
                <a16:creationId xmlns:a16="http://schemas.microsoft.com/office/drawing/2014/main" id="{E24FCEBD-92BC-584D-BEBE-C7D30E283243}"/>
              </a:ext>
            </a:extLst>
          </p:cNvPr>
          <p:cNvSpPr txBox="1">
            <a:spLocks/>
          </p:cNvSpPr>
          <p:nvPr/>
        </p:nvSpPr>
        <p:spPr>
          <a:xfrm>
            <a:off x="1316287" y="111835"/>
            <a:ext cx="6511425" cy="70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Bar Plot (Price VS Trim)</a:t>
            </a:r>
            <a:endParaRPr lang="en-US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3F635FA-D2EE-4247-93D7-87222BD8C9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07"/>
          <a:stretch/>
        </p:blipFill>
        <p:spPr>
          <a:xfrm>
            <a:off x="1180557" y="701925"/>
            <a:ext cx="6511425" cy="3978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96</Words>
  <Application>Microsoft Macintosh PowerPoint</Application>
  <PresentationFormat>On-screen Show (16:9)</PresentationFormat>
  <Paragraphs>39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Oswald</vt:lpstr>
      <vt:lpstr>Calibri</vt:lpstr>
      <vt:lpstr>Source Sans Pro</vt:lpstr>
      <vt:lpstr>Quince template</vt:lpstr>
      <vt:lpstr>WEB CRAWLING &amp; ANALYSIS</vt:lpstr>
      <vt:lpstr>OVERVIEW</vt:lpstr>
      <vt:lpstr>CARVANA WEBSITE</vt:lpstr>
      <vt:lpstr>WEB CRAWLING</vt:lpstr>
      <vt:lpstr>FROM WEBSITE TO DATABASE</vt:lpstr>
      <vt:lpstr>DESCRIPTIVE ANALYSIS</vt:lpstr>
      <vt:lpstr>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DANG TRAN</dc:creator>
  <cp:lastModifiedBy>AlishaYoganand Warke</cp:lastModifiedBy>
  <cp:revision>51</cp:revision>
  <dcterms:modified xsi:type="dcterms:W3CDTF">2023-05-23T17:01:49Z</dcterms:modified>
</cp:coreProperties>
</file>